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708"/>
  </p:normalViewPr>
  <p:slideViewPr>
    <p:cSldViewPr snapToGrid="0">
      <p:cViewPr varScale="1">
        <p:scale>
          <a:sx n="63" d="100"/>
          <a:sy n="63" d="100"/>
        </p:scale>
        <p:origin x="1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7FCF-D20D-58DC-104F-866FC28D4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3F5C2-EC64-8535-E2D1-6652B050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A79AF-B3D2-E142-82CA-9CC85ED5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7FE9-26A5-AB91-7EA8-C052FC62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88889-4019-6928-3385-7E4DFF75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06589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E5C54-DE0B-B6A1-414A-9FED6A526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7E12B-81BA-E6D9-3B09-4501B2FBC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208F3-7819-D66E-34D8-6E5782B3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A2EE-525A-EC69-DD9E-BFE3110A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BC57B-F8B4-75B2-BF3E-C59BB114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93916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8A1DF-DCCB-81E9-5B6C-0364F076B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45597-5149-2AB3-48EC-B4D8D7A48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24043-2B1F-C498-2E80-124D2A0C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55211-3AD6-3F46-D611-8AB05EDB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A1CB0-9CA8-ED31-0337-218A83D5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9503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34C4-13BA-F2B3-6C2B-B9C553A8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E692-2597-633A-1684-F9F92F4A0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D5EC1-2B9C-2386-C00F-ACF8E1A4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5C04-4732-1A55-2BBA-FB0E7079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B2A1D-20B0-3767-69EF-08420273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03196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BD76-7FF9-35A9-3893-4EAADF3A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3440B-E45E-B100-1532-34F14D6E3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1D1FA-D03B-F96C-A7F1-DED9CB30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08DF8-D287-2925-C239-A74A804E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AEE87-7153-C5F5-1675-A55FF6C8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62096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E51C-680E-751C-C2DD-68D50D47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423DA-15B2-6387-1B49-C7104D6F0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A203E-F636-FADF-110A-388550CB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05515-DB48-9C96-5766-2074FF4E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EF176-2EFC-1098-2ACF-BA18CADF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47D61-7733-C11C-CF37-6205DFAC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43872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2FE7-96D5-3781-9374-77ECB8BD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BF5C3-F5FB-DC09-3454-4B50C0BCB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C4E96-7226-4EA0-AD57-112B0A4CF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D875B-2057-AD62-F90F-BEE987348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5179E-C9E6-8956-3C7D-7F12A6F68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543DD-4098-A95E-40D2-BC84822D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99D04-EC5B-BF35-A93D-40CCD081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38FB8-95C9-6613-431F-C8396FF6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23694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66B8-E568-1DA5-18B1-33B50755C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8BFB2-61C5-02AE-5A17-199CB8C8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45085-C8A0-670F-0F7F-526CF6D4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35613-3D5F-8B55-FC4F-7417D436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76483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27DFE9-16FF-C5A5-C3A9-1443B0C6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369A-77D7-0CD2-2B76-2E873ECB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D524F-D5FA-7F67-0C52-9A2CD897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31309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2ECA-84E3-E242-E817-B4D936DF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1B3F3-70F5-6637-3712-4131D3204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68E01-F8EC-2D75-5653-87DB122C9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D8334-AD92-5DE8-68E7-A3A47252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D6EDA-41A5-636F-53A9-595651819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A1B52-B400-6B09-230D-A96E9694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92552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072E7-78D1-C819-0ADA-023D5C3A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11F7D9-E49F-62D9-2C95-1C1EBA4A5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99F93-683E-CE34-BDD5-EF7E61E42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74A88-C894-8F10-5B3A-0BF9B3189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313F8-925E-28E0-BFAA-5A8543EE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5567A-430C-80B8-1FE2-8055B85B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50769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2D5D0B-FA99-6252-DFB4-45195BC4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48567-0E86-63E3-B422-1991FBE19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AB63D-4406-2B48-1B00-D6422AF19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C3E4-BD10-F941-AB26-BC81A5C50B23}" type="datetimeFigureOut">
              <a:rPr lang="en-RO" smtClean="0"/>
              <a:t>08/16/2022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A5DA9-E804-6396-A14B-1F6848D7E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6581A-3ABC-ADA7-4F76-353840697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0AD9A-F2C7-9E4C-8A53-8E11A28F1B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3041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03C29B-B7B6-6236-BAB8-C2D07E4D9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 err="1">
                <a:solidFill>
                  <a:srgbClr val="C00000"/>
                </a:solidFill>
              </a:rPr>
              <a:t>Teacher</a:t>
            </a:r>
            <a:r>
              <a:rPr lang="ro-RO" b="1" dirty="0">
                <a:solidFill>
                  <a:srgbClr val="C00000"/>
                </a:solidFill>
              </a:rPr>
              <a:t> Training </a:t>
            </a:r>
            <a:r>
              <a:rPr lang="ro-RO" b="1" dirty="0" err="1">
                <a:solidFill>
                  <a:srgbClr val="C00000"/>
                </a:solidFill>
              </a:rPr>
              <a:t>Course</a:t>
            </a:r>
            <a:r>
              <a:rPr lang="ro-RO" b="1" dirty="0">
                <a:solidFill>
                  <a:srgbClr val="C00000"/>
                </a:solidFill>
              </a:rPr>
              <a:t> “GIFTED CHILDREN”</a:t>
            </a:r>
            <a:r>
              <a:rPr lang="en-RO" b="1" dirty="0">
                <a:solidFill>
                  <a:srgbClr val="C00000"/>
                </a:solidFill>
                <a:effectLst/>
              </a:rPr>
              <a:t> </a:t>
            </a:r>
          </a:p>
          <a:p>
            <a:r>
              <a:rPr lang="en-RO" dirty="0"/>
              <a:t>Erasmus+, Key Action 1- Learning Mobility of Individual, Action “Mobility of learners and staff, Action Type- School education staff mobility”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Acreditare</a:t>
            </a:r>
            <a:r>
              <a:rPr lang="en-US" dirty="0" smtClean="0">
                <a:solidFill>
                  <a:srgbClr val="C00000"/>
                </a:solidFill>
              </a:rPr>
              <a:t> Erasmus+ (Flux 6) - </a:t>
            </a:r>
            <a:r>
              <a:rPr lang="en-RO" dirty="0" smtClean="0">
                <a:solidFill>
                  <a:srgbClr val="C00000"/>
                </a:solidFill>
              </a:rPr>
              <a:t>Malaga</a:t>
            </a:r>
            <a:r>
              <a:rPr lang="en-RO" dirty="0">
                <a:solidFill>
                  <a:srgbClr val="C00000"/>
                </a:solidFill>
              </a:rPr>
              <a:t>, Spania, 08-12 august 2022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AD4D960-2D4C-4688-21CB-83715E1BFC3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4160" y="253410"/>
            <a:ext cx="6155690" cy="3262585"/>
          </a:xfrm>
          <a:prstGeom prst="rect">
            <a:avLst/>
          </a:prstGeom>
        </p:spPr>
      </p:pic>
      <p:pic>
        <p:nvPicPr>
          <p:cNvPr id="6" name="Picture 2" descr="13">
            <a:extLst>
              <a:ext uri="{FF2B5EF4-FFF2-40B4-BE49-F238E27FC236}">
                <a16:creationId xmlns:a16="http://schemas.microsoft.com/office/drawing/2014/main" id="{106D89C5-6A8C-7F4C-369A-C612999E9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6" y="5654207"/>
            <a:ext cx="2695575" cy="6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81">
            <a:extLst>
              <a:ext uri="{FF2B5EF4-FFF2-40B4-BE49-F238E27FC236}">
                <a16:creationId xmlns:a16="http://schemas.microsoft.com/office/drawing/2014/main" id="{2CA181DF-5ED3-9FF9-30D9-DE35C31F3A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8" r="42406"/>
          <a:stretch/>
        </p:blipFill>
        <p:spPr bwMode="auto">
          <a:xfrm>
            <a:off x="6275822" y="5654207"/>
            <a:ext cx="2780723" cy="843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61737CF0-EA6B-C6F8-DB56-A81265B8FC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823" r="6449"/>
          <a:stretch/>
        </p:blipFill>
        <p:spPr>
          <a:xfrm>
            <a:off x="9541163" y="5607920"/>
            <a:ext cx="2253674" cy="843610"/>
          </a:xfrm>
          <a:prstGeom prst="rect">
            <a:avLst/>
          </a:prstGeom>
        </p:spPr>
      </p:pic>
      <p:pic>
        <p:nvPicPr>
          <p:cNvPr id="10" name="Picture 9" descr="A picture containing text, ceramic ware, porcelain&#10;&#10;Description automatically generated">
            <a:extLst>
              <a:ext uri="{FF2B5EF4-FFF2-40B4-BE49-F238E27FC236}">
                <a16:creationId xmlns:a16="http://schemas.microsoft.com/office/drawing/2014/main" id="{17B2DB33-251D-F049-592F-43E4BCACCE5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828" r="15767"/>
          <a:stretch/>
        </p:blipFill>
        <p:spPr>
          <a:xfrm>
            <a:off x="4276995" y="5654207"/>
            <a:ext cx="953983" cy="8573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9636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03C29B-B7B6-6236-BAB8-C2D07E4D9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575" y="196553"/>
            <a:ext cx="11258261" cy="5170205"/>
          </a:xfrm>
        </p:spPr>
        <p:txBody>
          <a:bodyPr>
            <a:normAutofit fontScale="92500" lnSpcReduction="10000"/>
          </a:bodyPr>
          <a:lstStyle/>
          <a:p>
            <a:r>
              <a:rPr lang="ro-RO" b="1" dirty="0">
                <a:solidFill>
                  <a:srgbClr val="C00000"/>
                </a:solidFill>
              </a:rPr>
              <a:t>MEETING AGENDA</a:t>
            </a:r>
            <a:endParaRPr lang="en-RO" b="1" dirty="0">
              <a:solidFill>
                <a:srgbClr val="C00000"/>
              </a:solidFill>
            </a:endParaRPr>
          </a:p>
          <a:p>
            <a:pPr algn="l"/>
            <a:r>
              <a:rPr lang="en-RO" sz="1800" b="1" dirty="0">
                <a:solidFill>
                  <a:srgbClr val="C00000"/>
                </a:solidFill>
              </a:rPr>
              <a:t>Ziua 1</a:t>
            </a:r>
          </a:p>
          <a:p>
            <a:pPr algn="l"/>
            <a:r>
              <a:rPr lang="en-RO" sz="1800" dirty="0"/>
              <a:t>O1. Prezentarea curriculumului</a:t>
            </a:r>
          </a:p>
          <a:p>
            <a:pPr algn="l"/>
            <a:r>
              <a:rPr lang="en-RO" sz="1800" dirty="0"/>
              <a:t>O2. Caracteristici generale și educaționale ale copiilor talentați / supradotați</a:t>
            </a:r>
          </a:p>
          <a:p>
            <a:pPr algn="l"/>
            <a:r>
              <a:rPr lang="en-RO" sz="1800" dirty="0"/>
              <a:t>O3. Tehnici de diagnoză a copiilor talentați / supradotați</a:t>
            </a:r>
          </a:p>
          <a:p>
            <a:pPr algn="l"/>
            <a:r>
              <a:rPr lang="en-RO" sz="1800" b="1" dirty="0">
                <a:solidFill>
                  <a:srgbClr val="C00000"/>
                </a:solidFill>
              </a:rPr>
              <a:t>Ziua 2</a:t>
            </a:r>
          </a:p>
          <a:p>
            <a:pPr algn="l"/>
            <a:r>
              <a:rPr lang="en-RO" sz="1800" dirty="0"/>
              <a:t>O4. Înțelegerea nevoilor copiilor talentați / supradotați</a:t>
            </a:r>
          </a:p>
          <a:p>
            <a:pPr algn="l"/>
            <a:r>
              <a:rPr lang="en-RO" sz="1800" dirty="0"/>
              <a:t>O5. Strategii didactice în lucrul cu copiii talentați / supradotați</a:t>
            </a:r>
          </a:p>
          <a:p>
            <a:pPr algn="l"/>
            <a:r>
              <a:rPr lang="en-RO" sz="1800" dirty="0"/>
              <a:t>O6. Planificarea activităților pentru copiii talentați / supradotați</a:t>
            </a:r>
          </a:p>
          <a:p>
            <a:pPr algn="l"/>
            <a:r>
              <a:rPr lang="en-RO" sz="1800" dirty="0"/>
              <a:t>O7. Îmbogățirea taxonomiei lui Bloom</a:t>
            </a:r>
          </a:p>
          <a:p>
            <a:pPr algn="l"/>
            <a:r>
              <a:rPr lang="en-RO" sz="1800" b="1" dirty="0">
                <a:solidFill>
                  <a:srgbClr val="C00000"/>
                </a:solidFill>
              </a:rPr>
              <a:t>Ziua 3</a:t>
            </a:r>
          </a:p>
          <a:p>
            <a:pPr algn="l"/>
            <a:r>
              <a:rPr lang="en-RO" sz="1800" dirty="0"/>
              <a:t>O8. Familiarizarea cu programele specializate pentru copiii talentați / supradotați</a:t>
            </a:r>
          </a:p>
          <a:p>
            <a:pPr algn="l"/>
            <a:r>
              <a:rPr lang="en-RO" sz="1800" dirty="0"/>
              <a:t>O9. Abilități și activități specifice</a:t>
            </a:r>
          </a:p>
          <a:p>
            <a:pPr algn="l"/>
            <a:r>
              <a:rPr lang="en-RO" sz="1800" dirty="0"/>
              <a:t>O10. Dezvoltarea unor abilități problem-solving</a:t>
            </a:r>
          </a:p>
          <a:p>
            <a:pPr algn="l"/>
            <a:r>
              <a:rPr lang="en-RO" sz="1800" dirty="0"/>
              <a:t>O11. Abordări interdisciplinare și activitatea de proiect</a:t>
            </a:r>
          </a:p>
          <a:p>
            <a:pPr algn="l"/>
            <a:endParaRPr lang="en-RO" sz="1800" b="1" dirty="0"/>
          </a:p>
          <a:p>
            <a:pPr algn="l"/>
            <a:endParaRPr lang="en-RO" sz="1800" b="1" dirty="0">
              <a:solidFill>
                <a:srgbClr val="C00000"/>
              </a:solidFill>
            </a:endParaRPr>
          </a:p>
          <a:p>
            <a:pPr algn="l"/>
            <a:endParaRPr lang="ro-RO" sz="18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13">
            <a:extLst>
              <a:ext uri="{FF2B5EF4-FFF2-40B4-BE49-F238E27FC236}">
                <a16:creationId xmlns:a16="http://schemas.microsoft.com/office/drawing/2014/main" id="{106D89C5-6A8C-7F4C-369A-C612999E9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6" y="5654207"/>
            <a:ext cx="2695575" cy="6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81">
            <a:extLst>
              <a:ext uri="{FF2B5EF4-FFF2-40B4-BE49-F238E27FC236}">
                <a16:creationId xmlns:a16="http://schemas.microsoft.com/office/drawing/2014/main" id="{2CA181DF-5ED3-9FF9-30D9-DE35C31F3A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8" r="42406"/>
          <a:stretch/>
        </p:blipFill>
        <p:spPr bwMode="auto">
          <a:xfrm>
            <a:off x="6275822" y="5654207"/>
            <a:ext cx="2780723" cy="843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61737CF0-EA6B-C6F8-DB56-A81265B8FC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23" r="6449"/>
          <a:stretch/>
        </p:blipFill>
        <p:spPr>
          <a:xfrm>
            <a:off x="9541163" y="5607920"/>
            <a:ext cx="2253674" cy="843610"/>
          </a:xfrm>
          <a:prstGeom prst="rect">
            <a:avLst/>
          </a:prstGeom>
        </p:spPr>
      </p:pic>
      <p:pic>
        <p:nvPicPr>
          <p:cNvPr id="10" name="Picture 9" descr="A picture containing text, ceramic ware, porcelain&#10;&#10;Description automatically generated">
            <a:extLst>
              <a:ext uri="{FF2B5EF4-FFF2-40B4-BE49-F238E27FC236}">
                <a16:creationId xmlns:a16="http://schemas.microsoft.com/office/drawing/2014/main" id="{17B2DB33-251D-F049-592F-43E4BCACCE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828" r="15767"/>
          <a:stretch/>
        </p:blipFill>
        <p:spPr>
          <a:xfrm>
            <a:off x="4276995" y="5654207"/>
            <a:ext cx="953983" cy="8573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4675E44-E97F-5302-4543-2FCCCC9CF88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997181">
            <a:off x="8286944" y="952681"/>
            <a:ext cx="2275637" cy="1706728"/>
          </a:xfrm>
          <a:prstGeom prst="rect">
            <a:avLst/>
          </a:prstGeom>
        </p:spPr>
      </p:pic>
      <p:pic>
        <p:nvPicPr>
          <p:cNvPr id="8" name="Picture 7" descr="Shape, letter&#10;&#10;Description automatically generated">
            <a:extLst>
              <a:ext uri="{FF2B5EF4-FFF2-40B4-BE49-F238E27FC236}">
                <a16:creationId xmlns:a16="http://schemas.microsoft.com/office/drawing/2014/main" id="{4E568AA2-F576-F482-5447-EEE70C305ED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32963">
            <a:off x="9222623" y="3292224"/>
            <a:ext cx="2454773" cy="184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6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03C29B-B7B6-6236-BAB8-C2D07E4D9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575" y="196553"/>
            <a:ext cx="11258261" cy="5170205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rgbClr val="C00000"/>
                </a:solidFill>
              </a:rPr>
              <a:t>MEETING AGENDA</a:t>
            </a:r>
            <a:endParaRPr lang="en-RO" b="1" dirty="0">
              <a:solidFill>
                <a:srgbClr val="C00000"/>
              </a:solidFill>
            </a:endParaRPr>
          </a:p>
          <a:p>
            <a:pPr algn="l"/>
            <a:r>
              <a:rPr lang="en-RO" sz="1800" b="1" dirty="0">
                <a:solidFill>
                  <a:srgbClr val="C00000"/>
                </a:solidFill>
              </a:rPr>
              <a:t>Ziua 4</a:t>
            </a:r>
          </a:p>
          <a:p>
            <a:pPr algn="l"/>
            <a:r>
              <a:rPr lang="en-RO" sz="1800" dirty="0"/>
              <a:t>O12. Dificultăți în activitățile la clasă</a:t>
            </a:r>
          </a:p>
          <a:p>
            <a:pPr algn="l"/>
            <a:r>
              <a:rPr lang="en-RO" sz="1800" dirty="0"/>
              <a:t>O13. Cele mai bune practici din Europa</a:t>
            </a:r>
          </a:p>
          <a:p>
            <a:pPr algn="l"/>
            <a:r>
              <a:rPr lang="en-RO" sz="1800" dirty="0"/>
              <a:t>O14. Proiectarea activităților la clasă cu copiii talentați / supradotați</a:t>
            </a:r>
          </a:p>
          <a:p>
            <a:pPr algn="l"/>
            <a:r>
              <a:rPr lang="en-RO" sz="1800" dirty="0"/>
              <a:t>O15. Prezentarea activităților și feedback</a:t>
            </a:r>
          </a:p>
          <a:p>
            <a:pPr algn="l"/>
            <a:endParaRPr lang="en-RO" sz="1800" b="1" dirty="0">
              <a:solidFill>
                <a:srgbClr val="C00000"/>
              </a:solidFill>
            </a:endParaRPr>
          </a:p>
          <a:p>
            <a:pPr algn="l"/>
            <a:r>
              <a:rPr lang="en-RO" sz="1800" b="1" dirty="0">
                <a:solidFill>
                  <a:srgbClr val="C00000"/>
                </a:solidFill>
              </a:rPr>
              <a:t>Ziua 5</a:t>
            </a:r>
          </a:p>
          <a:p>
            <a:pPr algn="l"/>
            <a:r>
              <a:rPr lang="en-RO" sz="1800" dirty="0"/>
              <a:t>O16. Interacțiunea socială și cooperarea cu părinții</a:t>
            </a:r>
          </a:p>
          <a:p>
            <a:pPr algn="l"/>
            <a:r>
              <a:rPr lang="en-RO" sz="1800" dirty="0"/>
              <a:t>O17. prevenirea bullying-ului și a eșecului școlar în rândul copiilor talentați / supradotați</a:t>
            </a:r>
          </a:p>
          <a:p>
            <a:pPr algn="l"/>
            <a:r>
              <a:rPr lang="en-RO" sz="1800" dirty="0"/>
              <a:t>O18. Măsurarea și evaluarea copiii talentați / supradotați</a:t>
            </a:r>
          </a:p>
          <a:p>
            <a:pPr algn="l"/>
            <a:r>
              <a:rPr lang="en-RO" sz="1800" dirty="0"/>
              <a:t>O19. Evaluarea cursului</a:t>
            </a:r>
          </a:p>
          <a:p>
            <a:pPr algn="l"/>
            <a:endParaRPr lang="ro-RO" sz="18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13">
            <a:extLst>
              <a:ext uri="{FF2B5EF4-FFF2-40B4-BE49-F238E27FC236}">
                <a16:creationId xmlns:a16="http://schemas.microsoft.com/office/drawing/2014/main" id="{106D89C5-6A8C-7F4C-369A-C612999E9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6" y="5654207"/>
            <a:ext cx="2695575" cy="6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81">
            <a:extLst>
              <a:ext uri="{FF2B5EF4-FFF2-40B4-BE49-F238E27FC236}">
                <a16:creationId xmlns:a16="http://schemas.microsoft.com/office/drawing/2014/main" id="{2CA181DF-5ED3-9FF9-30D9-DE35C31F3A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8" r="42406"/>
          <a:stretch/>
        </p:blipFill>
        <p:spPr bwMode="auto">
          <a:xfrm>
            <a:off x="6275822" y="5654207"/>
            <a:ext cx="2780723" cy="843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61737CF0-EA6B-C6F8-DB56-A81265B8FC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23" r="6449"/>
          <a:stretch/>
        </p:blipFill>
        <p:spPr>
          <a:xfrm>
            <a:off x="9541163" y="5607920"/>
            <a:ext cx="2253674" cy="843610"/>
          </a:xfrm>
          <a:prstGeom prst="rect">
            <a:avLst/>
          </a:prstGeom>
        </p:spPr>
      </p:pic>
      <p:pic>
        <p:nvPicPr>
          <p:cNvPr id="10" name="Picture 9" descr="A picture containing text, ceramic ware, porcelain&#10;&#10;Description automatically generated">
            <a:extLst>
              <a:ext uri="{FF2B5EF4-FFF2-40B4-BE49-F238E27FC236}">
                <a16:creationId xmlns:a16="http://schemas.microsoft.com/office/drawing/2014/main" id="{17B2DB33-251D-F049-592F-43E4BCACCE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828" r="15767"/>
          <a:stretch/>
        </p:blipFill>
        <p:spPr>
          <a:xfrm>
            <a:off x="4276995" y="5654207"/>
            <a:ext cx="953983" cy="8573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A white sheet of paper with writing on it&#10;&#10;Description automatically generated with low confidence">
            <a:extLst>
              <a:ext uri="{FF2B5EF4-FFF2-40B4-BE49-F238E27FC236}">
                <a16:creationId xmlns:a16="http://schemas.microsoft.com/office/drawing/2014/main" id="{A7B1D574-CCA8-E334-751F-FB88DB3CCE2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5200" y="3100148"/>
            <a:ext cx="1800225" cy="2193727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03A2E28E-C7C4-6904-CA49-0E668A816E5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541120" y="798041"/>
            <a:ext cx="2461339" cy="184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4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13">
            <a:extLst>
              <a:ext uri="{FF2B5EF4-FFF2-40B4-BE49-F238E27FC236}">
                <a16:creationId xmlns:a16="http://schemas.microsoft.com/office/drawing/2014/main" id="{106D89C5-6A8C-7F4C-369A-C612999E9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6" y="5654207"/>
            <a:ext cx="2695575" cy="6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81">
            <a:extLst>
              <a:ext uri="{FF2B5EF4-FFF2-40B4-BE49-F238E27FC236}">
                <a16:creationId xmlns:a16="http://schemas.microsoft.com/office/drawing/2014/main" id="{2CA181DF-5ED3-9FF9-30D9-DE35C31F3A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8" r="42406"/>
          <a:stretch/>
        </p:blipFill>
        <p:spPr bwMode="auto">
          <a:xfrm>
            <a:off x="6275822" y="5654207"/>
            <a:ext cx="2780723" cy="843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61737CF0-EA6B-C6F8-DB56-A81265B8FC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23" r="6449"/>
          <a:stretch/>
        </p:blipFill>
        <p:spPr>
          <a:xfrm>
            <a:off x="9541163" y="5607920"/>
            <a:ext cx="2253674" cy="843610"/>
          </a:xfrm>
          <a:prstGeom prst="rect">
            <a:avLst/>
          </a:prstGeom>
        </p:spPr>
      </p:pic>
      <p:pic>
        <p:nvPicPr>
          <p:cNvPr id="10" name="Picture 9" descr="A picture containing text, ceramic ware, porcelain&#10;&#10;Description automatically generated">
            <a:extLst>
              <a:ext uri="{FF2B5EF4-FFF2-40B4-BE49-F238E27FC236}">
                <a16:creationId xmlns:a16="http://schemas.microsoft.com/office/drawing/2014/main" id="{17B2DB33-251D-F049-592F-43E4BCACCE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828" r="15767"/>
          <a:stretch/>
        </p:blipFill>
        <p:spPr>
          <a:xfrm>
            <a:off x="4276995" y="5654207"/>
            <a:ext cx="953983" cy="8573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A group of women sitting at a table looking at a map&#10;&#10;Description automatically generated with medium confidence">
            <a:extLst>
              <a:ext uri="{FF2B5EF4-FFF2-40B4-BE49-F238E27FC236}">
                <a16:creationId xmlns:a16="http://schemas.microsoft.com/office/drawing/2014/main" id="{1B82CB59-26C0-D1D4-D6A3-9E2A081E080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5822" y="1124532"/>
            <a:ext cx="5483574" cy="3572142"/>
          </a:xfrm>
          <a:prstGeom prst="rect">
            <a:avLst/>
          </a:prstGeom>
        </p:spPr>
      </p:pic>
      <p:pic>
        <p:nvPicPr>
          <p:cNvPr id="16" name="Picture 15" descr="A group of people standing around a table&#10;&#10;Description automatically generated with medium confidence">
            <a:extLst>
              <a:ext uri="{FF2B5EF4-FFF2-40B4-BE49-F238E27FC236}">
                <a16:creationId xmlns:a16="http://schemas.microsoft.com/office/drawing/2014/main" id="{CB08848C-FA70-C9AA-9E08-0FF15BFB0B5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575" y="1124532"/>
            <a:ext cx="5379603" cy="357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3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13">
            <a:extLst>
              <a:ext uri="{FF2B5EF4-FFF2-40B4-BE49-F238E27FC236}">
                <a16:creationId xmlns:a16="http://schemas.microsoft.com/office/drawing/2014/main" id="{106D89C5-6A8C-7F4C-369A-C612999E9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6" y="5654207"/>
            <a:ext cx="2695575" cy="6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81">
            <a:extLst>
              <a:ext uri="{FF2B5EF4-FFF2-40B4-BE49-F238E27FC236}">
                <a16:creationId xmlns:a16="http://schemas.microsoft.com/office/drawing/2014/main" id="{2CA181DF-5ED3-9FF9-30D9-DE35C31F3A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8" r="42406"/>
          <a:stretch/>
        </p:blipFill>
        <p:spPr bwMode="auto">
          <a:xfrm>
            <a:off x="6275822" y="5654207"/>
            <a:ext cx="2780723" cy="843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61737CF0-EA6B-C6F8-DB56-A81265B8FC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23" r="6449"/>
          <a:stretch/>
        </p:blipFill>
        <p:spPr>
          <a:xfrm>
            <a:off x="9541163" y="5607920"/>
            <a:ext cx="2253674" cy="843610"/>
          </a:xfrm>
          <a:prstGeom prst="rect">
            <a:avLst/>
          </a:prstGeom>
        </p:spPr>
      </p:pic>
      <p:pic>
        <p:nvPicPr>
          <p:cNvPr id="10" name="Picture 9" descr="A picture containing text, ceramic ware, porcelain&#10;&#10;Description automatically generated">
            <a:extLst>
              <a:ext uri="{FF2B5EF4-FFF2-40B4-BE49-F238E27FC236}">
                <a16:creationId xmlns:a16="http://schemas.microsoft.com/office/drawing/2014/main" id="{17B2DB33-251D-F049-592F-43E4BCACCE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828" r="15767"/>
          <a:stretch/>
        </p:blipFill>
        <p:spPr>
          <a:xfrm>
            <a:off x="4276995" y="5654207"/>
            <a:ext cx="953983" cy="8573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A group of people standing in front of a whiteboard&#10;&#10;Description automatically generated with medium confidence">
            <a:extLst>
              <a:ext uri="{FF2B5EF4-FFF2-40B4-BE49-F238E27FC236}">
                <a16:creationId xmlns:a16="http://schemas.microsoft.com/office/drawing/2014/main" id="{5FA11A6D-6A23-2300-58FB-A4483AA326A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1" y="792480"/>
            <a:ext cx="5793046" cy="4297680"/>
          </a:xfrm>
          <a:prstGeom prst="rect">
            <a:avLst/>
          </a:prstGeom>
        </p:spPr>
      </p:pic>
      <p:pic>
        <p:nvPicPr>
          <p:cNvPr id="14" name="Picture 13" descr="A group of women standing together outside&#10;&#10;Description automatically generated with low confidence">
            <a:extLst>
              <a:ext uri="{FF2B5EF4-FFF2-40B4-BE49-F238E27FC236}">
                <a16:creationId xmlns:a16="http://schemas.microsoft.com/office/drawing/2014/main" id="{042464BE-43F9-91FA-1BB4-8F71DD23957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5713" y="792480"/>
            <a:ext cx="3159124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2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rados maria</dc:creator>
  <cp:lastModifiedBy>gabi</cp:lastModifiedBy>
  <cp:revision>3</cp:revision>
  <dcterms:created xsi:type="dcterms:W3CDTF">2022-08-15T06:27:39Z</dcterms:created>
  <dcterms:modified xsi:type="dcterms:W3CDTF">2022-08-16T09:40:40Z</dcterms:modified>
</cp:coreProperties>
</file>